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handoutMasterIdLst>
    <p:handoutMasterId r:id="rId10"/>
  </p:handoutMasterIdLst>
  <p:sldIdLst>
    <p:sldId id="256" r:id="rId2"/>
    <p:sldId id="347" r:id="rId3"/>
    <p:sldId id="348" r:id="rId4"/>
    <p:sldId id="349" r:id="rId5"/>
    <p:sldId id="352" r:id="rId6"/>
    <p:sldId id="351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59BAF2-282E-4908-85F5-E153C22FC43A}">
          <p14:sldIdLst>
            <p14:sldId id="256"/>
            <p14:sldId id="347"/>
            <p14:sldId id="348"/>
            <p14:sldId id="349"/>
            <p14:sldId id="352"/>
            <p14:sldId id="351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C0D11F-5FCC-5ABB-D7FB-972CD59FDD09}" name="Callaway, Haley" initials="HC" userId="S::Haley.Callaway@kimley-horn.com::88872fa7-daec-4f4b-b640-0922012e58d8" providerId="AD"/>
  <p188:author id="{9C836E8D-8344-5AB6-52CE-EC791F43AD2B}" name="Pagano, Vincent" initials="VP" userId="S::Vincent.Pagano@kimley-horn.com::5f38cd0f-0545-4aef-8b6e-307f9af48ea1" providerId="AD"/>
  <p188:author id="{286A0191-27E2-BB43-DB2C-41D42237CC07}" name="Hageman, Ethan" initials="EH" userId="S::Ethan.Hageman@kimley-horn.com::ff929049-ec9a-44a8-980c-3b0457a3873d" providerId="AD"/>
  <p188:author id="{8A2E5992-37EE-DE97-8058-67F80ECBA389}" name="Elsey, Jeffrey" initials="JE" userId="S::Jeffrey.Elsey@kimley-horn.com::d50f47c4-cd0c-44a4-a590-7e92f06fe8fd" providerId="AD"/>
  <p188:author id="{628CD5BE-7534-E485-2629-83E00BEE7F69}" name="Heyward, Nathaniel" initials="NH" userId="S::Nathaniel.Heyward@kimley-horn.com::5efd66fb-9df8-4a2c-af9a-f308c089dc5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llaway, Haley" initials="HC" lastIdx="8" clrIdx="0">
    <p:extLst>
      <p:ext uri="{19B8F6BF-5375-455C-9EA6-DF929625EA0E}">
        <p15:presenceInfo xmlns:p15="http://schemas.microsoft.com/office/powerpoint/2012/main" userId="S::Haley.Callaway@kimley-horn.com::88872fa7-daec-4f4b-b640-0922012e58d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8C5"/>
    <a:srgbClr val="000000"/>
    <a:srgbClr val="FFFFFF"/>
    <a:srgbClr val="7F7F7F"/>
    <a:srgbClr val="64B4C4"/>
    <a:srgbClr val="579EEA"/>
    <a:srgbClr val="7A7A7A"/>
    <a:srgbClr val="D8D3CB"/>
    <a:srgbClr val="0D0D0D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47" autoAdjust="0"/>
  </p:normalViewPr>
  <p:slideViewPr>
    <p:cSldViewPr snapToGrid="0" showGuides="1">
      <p:cViewPr varScale="1">
        <p:scale>
          <a:sx n="111" d="100"/>
          <a:sy n="111" d="100"/>
        </p:scale>
        <p:origin x="594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03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A56092-330F-B0D9-1367-92A0FF4E98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E7639A-9D5C-FE9A-E66F-8E9AFEBDAD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923C3-5682-4A94-A28B-1D07B93E80E9}" type="datetimeFigureOut">
              <a:rPr lang="en-US" smtClean="0">
                <a:latin typeface="Roboto Light" panose="02000000000000000000" pitchFamily="2" charset="0"/>
              </a:rPr>
              <a:t>1/15/2026</a:t>
            </a:fld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3E9118-CF88-CC8A-4708-F28D29FAA0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97B87-AF68-A894-8CFD-7011726424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20D86-5E4B-4213-92EE-4AF7FAB30F04}" type="slidenum">
              <a:rPr lang="en-US" smtClean="0">
                <a:latin typeface="Roboto Light" panose="02000000000000000000" pitchFamily="2" charset="0"/>
              </a:rPr>
              <a:t>‹#›</a:t>
            </a:fld>
            <a:endParaRPr lang="en-US" dirty="0">
              <a:latin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49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oboto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oboto Light" panose="02000000000000000000" pitchFamily="2" charset="0"/>
              </a:defRPr>
            </a:lvl1pPr>
          </a:lstStyle>
          <a:p>
            <a:fld id="{E9E4C013-5918-4738-B4BE-3ECB1796D947}" type="datetimeFigureOut">
              <a:rPr lang="en-US" smtClean="0"/>
              <a:pPr/>
              <a:t>1/15/2026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oboto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oboto Light" panose="02000000000000000000" pitchFamily="2" charset="0"/>
              </a:defRPr>
            </a:lvl1pPr>
          </a:lstStyle>
          <a:p>
            <a:fld id="{E7EBD80C-D576-4615-AA86-C11140A9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405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Roboto Light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Roboto Light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Roboto Light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Roboto Light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Roboto Light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subtitle for each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BD80C-D576-4615-AA86-C11140A9B02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283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CF89AD0-E909-402B-BEF7-8B8D02EDF11D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164483-DAAC-4FD6-988C-8FB97C5825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96377-AD54-F85E-0FA6-086F1A95DD3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42FCBE-2647-BC38-36B4-45DFBCFDEB29}"/>
              </a:ext>
            </a:extLst>
          </p:cNvPr>
          <p:cNvSpPr/>
          <p:nvPr userDrawn="1"/>
        </p:nvSpPr>
        <p:spPr>
          <a:xfrm>
            <a:off x="64654" y="64654"/>
            <a:ext cx="12062691" cy="6741727"/>
          </a:xfrm>
          <a:prstGeom prst="rect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11" name="Title 13">
            <a:extLst>
              <a:ext uri="{FF2B5EF4-FFF2-40B4-BE49-F238E27FC236}">
                <a16:creationId xmlns:a16="http://schemas.microsoft.com/office/drawing/2014/main" id="{7E7C35B6-3E6E-0899-562D-F398BABF5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ubtitle 15">
            <a:extLst>
              <a:ext uri="{FF2B5EF4-FFF2-40B4-BE49-F238E27FC236}">
                <a16:creationId xmlns:a16="http://schemas.microsoft.com/office/drawing/2014/main" id="{DCAAE72C-C41B-0D29-71F0-BF7FFF7C3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/>
          <a:lstStyle/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 descr="A city next to a body of water&#10;&#10;Description automatically generated">
            <a:extLst>
              <a:ext uri="{FF2B5EF4-FFF2-40B4-BE49-F238E27FC236}">
                <a16:creationId xmlns:a16="http://schemas.microsoft.com/office/drawing/2014/main" id="{2141F831-202A-4526-9864-6E32E0622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" r="7674" b="7299"/>
          <a:stretch/>
        </p:blipFill>
        <p:spPr>
          <a:xfrm>
            <a:off x="151640" y="164751"/>
            <a:ext cx="11888720" cy="65284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CB1BB2D-428C-254F-D191-915251FE1669}"/>
              </a:ext>
            </a:extLst>
          </p:cNvPr>
          <p:cNvSpPr/>
          <p:nvPr userDrawn="1"/>
        </p:nvSpPr>
        <p:spPr>
          <a:xfrm>
            <a:off x="64654" y="64654"/>
            <a:ext cx="12062691" cy="6728692"/>
          </a:xfrm>
          <a:prstGeom prst="rect">
            <a:avLst/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15" name="Rectangle: Single Corner Rounded 14">
            <a:extLst>
              <a:ext uri="{FF2B5EF4-FFF2-40B4-BE49-F238E27FC236}">
                <a16:creationId xmlns:a16="http://schemas.microsoft.com/office/drawing/2014/main" id="{ACA61E79-5B33-0FD1-D358-2F4CF24636F3}"/>
              </a:ext>
            </a:extLst>
          </p:cNvPr>
          <p:cNvSpPr/>
          <p:nvPr userDrawn="1"/>
        </p:nvSpPr>
        <p:spPr>
          <a:xfrm>
            <a:off x="64654" y="2780298"/>
            <a:ext cx="6805378" cy="4026083"/>
          </a:xfrm>
          <a:prstGeom prst="round1Rect">
            <a:avLst>
              <a:gd name="adj" fmla="val 7104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88E29BA-F2A0-E690-05B2-10CA5BAC2925}"/>
              </a:ext>
            </a:extLst>
          </p:cNvPr>
          <p:cNvSpPr txBox="1">
            <a:spLocks/>
          </p:cNvSpPr>
          <p:nvPr userDrawn="1"/>
        </p:nvSpPr>
        <p:spPr>
          <a:xfrm>
            <a:off x="480984" y="3005574"/>
            <a:ext cx="6169198" cy="216469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500" b="1" kern="1200" cap="none" baseline="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Roboto" panose="02000000000000000000" pitchFamily="2" charset="0"/>
              </a:rPr>
              <a:t>Montgomery MPO Electrical Vehicle (EV) Infrastructure Plan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290FB7D-94E2-BF60-3CF7-C6293609A7E0}"/>
              </a:ext>
            </a:extLst>
          </p:cNvPr>
          <p:cNvSpPr txBox="1">
            <a:spLocks/>
          </p:cNvSpPr>
          <p:nvPr userDrawn="1"/>
        </p:nvSpPr>
        <p:spPr>
          <a:xfrm>
            <a:off x="480984" y="5411806"/>
            <a:ext cx="6169198" cy="768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cap="none" dirty="0">
                <a:latin typeface="Roboto" panose="02000000000000000000" pitchFamily="2" charset="0"/>
              </a:rPr>
              <a:t>Technical Advisory Committee (TAC) Kickoff Meeting</a:t>
            </a:r>
            <a:endParaRPr lang="en-US" i="1" dirty="0">
              <a:solidFill>
                <a:schemeClr val="tx2"/>
              </a:solidFill>
              <a:latin typeface="Roboto" panose="02000000000000000000" pitchFamily="2" charset="0"/>
            </a:endParaRPr>
          </a:p>
          <a:p>
            <a:r>
              <a:rPr lang="en-US" i="1" cap="none" dirty="0">
                <a:latin typeface="Roboto" panose="02000000000000000000" pitchFamily="2" charset="0"/>
              </a:rPr>
              <a:t>November 19, 2024</a:t>
            </a:r>
            <a:endParaRPr lang="en-US" i="1" cap="none" dirty="0">
              <a:latin typeface="Roboto Light" panose="02000000000000000000" pitchFamily="2" charset="0"/>
            </a:endParaRPr>
          </a:p>
        </p:txBody>
      </p:sp>
      <p:pic>
        <p:nvPicPr>
          <p:cNvPr id="18" name="Picture 2" descr="Montgomery Metropolitan Planning Organization">
            <a:extLst>
              <a:ext uri="{FF2B5EF4-FFF2-40B4-BE49-F238E27FC236}">
                <a16:creationId xmlns:a16="http://schemas.microsoft.com/office/drawing/2014/main" id="{1A039057-9EE5-D6DB-6472-C1C36ED9A1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960" y="302276"/>
            <a:ext cx="1220021" cy="5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black and white logo&#10;&#10;Description automatically generated">
            <a:extLst>
              <a:ext uri="{FF2B5EF4-FFF2-40B4-BE49-F238E27FC236}">
                <a16:creationId xmlns:a16="http://schemas.microsoft.com/office/drawing/2014/main" id="{FCC30E7E-93FF-8875-2A07-45F9809DF0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5" y="255889"/>
            <a:ext cx="1784288" cy="59943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A35D85E-22A4-5AB2-841F-FDD22EB4E289}"/>
              </a:ext>
            </a:extLst>
          </p:cNvPr>
          <p:cNvCxnSpPr>
            <a:cxnSpLocks/>
          </p:cNvCxnSpPr>
          <p:nvPr userDrawn="1"/>
        </p:nvCxnSpPr>
        <p:spPr>
          <a:xfrm>
            <a:off x="480984" y="5246952"/>
            <a:ext cx="6076227" cy="0"/>
          </a:xfrm>
          <a:prstGeom prst="line">
            <a:avLst/>
          </a:prstGeom>
          <a:ln w="38100">
            <a:solidFill>
              <a:srgbClr val="236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838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389539"/>
            <a:ext cx="11029616" cy="1013800"/>
          </a:xfrm>
        </p:spPr>
        <p:txBody>
          <a:bodyPr>
            <a:normAutofit/>
          </a:bodyPr>
          <a:lstStyle>
            <a:lvl1pPr>
              <a:defRPr sz="45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595232"/>
            <a:ext cx="11029615" cy="4263568"/>
          </a:xfrm>
        </p:spPr>
        <p:txBody>
          <a:bodyPr/>
          <a:lstStyle>
            <a:lvl1pPr marL="306000" indent="-306000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630000" indent="-306000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900000" indent="-270000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242000" indent="-234000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1602000" indent="-234000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406802-079C-C545-962B-5B1E48D264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0">
            <a:solidFill>
              <a:srgbClr val="236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71C93A-0F31-57C1-8DE4-E4DFDF923DDF}"/>
              </a:ext>
            </a:extLst>
          </p:cNvPr>
          <p:cNvCxnSpPr>
            <a:cxnSpLocks/>
          </p:cNvCxnSpPr>
          <p:nvPr userDrawn="1"/>
        </p:nvCxnSpPr>
        <p:spPr>
          <a:xfrm>
            <a:off x="581192" y="1486005"/>
            <a:ext cx="6119592" cy="0"/>
          </a:xfrm>
          <a:prstGeom prst="line">
            <a:avLst/>
          </a:prstGeom>
          <a:ln w="38100">
            <a:solidFill>
              <a:srgbClr val="236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E57E88-EE41-8931-49A7-D9454DAB9D6A}"/>
              </a:ext>
            </a:extLst>
          </p:cNvPr>
          <p:cNvSpPr txBox="1">
            <a:spLocks/>
          </p:cNvSpPr>
          <p:nvPr userDrawn="1"/>
        </p:nvSpPr>
        <p:spPr>
          <a:xfrm>
            <a:off x="11084552" y="645691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164483-DAAC-4FD6-988C-8FB97C5825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233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45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1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6D2E8E8-91AA-4338-A4A9-5C8965CCA973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84552" y="6456917"/>
            <a:ext cx="105251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164483-DAAC-4FD6-988C-8FB97C5825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DF97E6-D129-2DF4-E7D1-E391EE700BC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0">
            <a:solidFill>
              <a:srgbClr val="236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38897"/>
            <a:ext cx="11029616" cy="9883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1866127"/>
            <a:ext cx="5422390" cy="399492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1866127"/>
            <a:ext cx="5422392" cy="39949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F1F6-B7CE-4C8B-BA76-68EE163F054C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D8D5A-AD42-A672-AEB9-974F82C07D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0">
            <a:solidFill>
              <a:srgbClr val="236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EC291E-B917-B195-E90F-21CCFD92C52F}"/>
              </a:ext>
            </a:extLst>
          </p:cNvPr>
          <p:cNvCxnSpPr>
            <a:cxnSpLocks/>
          </p:cNvCxnSpPr>
          <p:nvPr userDrawn="1"/>
        </p:nvCxnSpPr>
        <p:spPr>
          <a:xfrm>
            <a:off x="581192" y="1486005"/>
            <a:ext cx="6119592" cy="0"/>
          </a:xfrm>
          <a:prstGeom prst="line">
            <a:avLst/>
          </a:prstGeom>
          <a:ln w="38100">
            <a:solidFill>
              <a:srgbClr val="236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91FFA8-970D-68D4-0C61-03AD46FA9A15}"/>
              </a:ext>
            </a:extLst>
          </p:cNvPr>
          <p:cNvSpPr txBox="1">
            <a:spLocks/>
          </p:cNvSpPr>
          <p:nvPr userDrawn="1"/>
        </p:nvSpPr>
        <p:spPr>
          <a:xfrm>
            <a:off x="11084552" y="645691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164483-DAAC-4FD6-988C-8FB97C5825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596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1831615"/>
            <a:ext cx="5393103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538664"/>
            <a:ext cx="5393100" cy="332238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709" y="1831615"/>
            <a:ext cx="5393100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538664"/>
            <a:ext cx="5393100" cy="332238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037C-FDD0-48D3-B3B9-7CA76BF782E7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DCA30E-0148-278B-9A6C-B4CD43756B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0">
            <a:solidFill>
              <a:srgbClr val="236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53AD48C-8938-6885-D1CA-D62088039DD0}"/>
              </a:ext>
            </a:extLst>
          </p:cNvPr>
          <p:cNvSpPr txBox="1">
            <a:spLocks/>
          </p:cNvSpPr>
          <p:nvPr userDrawn="1"/>
        </p:nvSpPr>
        <p:spPr>
          <a:xfrm>
            <a:off x="581192" y="413429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accent3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500" b="1" cap="none" dirty="0">
              <a:solidFill>
                <a:schemeClr val="tx1"/>
              </a:solidFill>
              <a:latin typeface="Roboto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02E80C-73B7-FF34-1ED4-03866887F548}"/>
              </a:ext>
            </a:extLst>
          </p:cNvPr>
          <p:cNvCxnSpPr>
            <a:cxnSpLocks/>
          </p:cNvCxnSpPr>
          <p:nvPr userDrawn="1"/>
        </p:nvCxnSpPr>
        <p:spPr>
          <a:xfrm>
            <a:off x="581192" y="1486005"/>
            <a:ext cx="6119592" cy="0"/>
          </a:xfrm>
          <a:prstGeom prst="line">
            <a:avLst/>
          </a:prstGeom>
          <a:ln w="38100">
            <a:solidFill>
              <a:srgbClr val="236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A35A15A-0E7F-E49E-7BB8-6795C09F39D2}"/>
              </a:ext>
            </a:extLst>
          </p:cNvPr>
          <p:cNvSpPr txBox="1">
            <a:spLocks/>
          </p:cNvSpPr>
          <p:nvPr userDrawn="1"/>
        </p:nvSpPr>
        <p:spPr>
          <a:xfrm>
            <a:off x="11084552" y="645691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164483-DAAC-4FD6-988C-8FB97C5825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BA631C-988A-D119-487F-CB85F3BE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438897"/>
            <a:ext cx="11029616" cy="9883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80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ACB7-CCC2-477E-A4EB-525EE2600DE5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3CF718-F791-642A-EBB7-879B54598D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0">
            <a:solidFill>
              <a:srgbClr val="236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581193" y="390132"/>
            <a:ext cx="11029616" cy="988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500" b="1" kern="1200" cap="none" baseline="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>
              <a:latin typeface="Roboto" panose="02000000000000000000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F3E4B-D556-0F8B-10A2-A98A51BF986E}"/>
              </a:ext>
            </a:extLst>
          </p:cNvPr>
          <p:cNvCxnSpPr>
            <a:cxnSpLocks/>
          </p:cNvCxnSpPr>
          <p:nvPr userDrawn="1"/>
        </p:nvCxnSpPr>
        <p:spPr>
          <a:xfrm>
            <a:off x="581192" y="1486005"/>
            <a:ext cx="6119592" cy="0"/>
          </a:xfrm>
          <a:prstGeom prst="line">
            <a:avLst/>
          </a:prstGeom>
          <a:ln w="38100">
            <a:solidFill>
              <a:srgbClr val="236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B5C74A-4E50-7594-6913-36D69437F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4552" y="6456917"/>
            <a:ext cx="105251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164483-DAAC-4FD6-988C-8FB97C5825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0E02A95-AF4B-709B-A57B-47E9FE3BE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438897"/>
            <a:ext cx="11029616" cy="9883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8016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991D-0545-4B8E-8FFC-4ECEB9FACDCD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C1E648-A4C5-818A-016A-07E7677036AF}"/>
              </a:ext>
            </a:extLst>
          </p:cNvPr>
          <p:cNvSpPr txBox="1">
            <a:spLocks/>
          </p:cNvSpPr>
          <p:nvPr userDrawn="1"/>
        </p:nvSpPr>
        <p:spPr>
          <a:xfrm>
            <a:off x="11084552" y="645691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164483-DAAC-4FD6-988C-8FB97C5825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85B0D5-E415-111F-3B3C-2694132A56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0">
            <a:solidFill>
              <a:srgbClr val="236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300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Roboto Light" panose="02000000000000000000" pitchFamily="2" charset="0"/>
              </a:defRPr>
            </a:lvl1pPr>
          </a:lstStyle>
          <a:p>
            <a:fld id="{BDF4A7A3-C032-4A89-BBC6-C230A02DE156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/>
                </a:solidFill>
                <a:latin typeface="Roboto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Roboto Light" panose="02000000000000000000" pitchFamily="2" charset="0"/>
              </a:defRPr>
            </a:lvl1pPr>
          </a:lstStyle>
          <a:p>
            <a:fld id="{00164483-DAAC-4FD6-988C-8FB97C5825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085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500" b="1" kern="1200" cap="none" baseline="0">
          <a:solidFill>
            <a:schemeClr val="tx1"/>
          </a:solidFill>
          <a:latin typeface="Roboto" panose="02000000000000000000" pitchFamily="2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Tx/>
        <a:buSzPct val="92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Tx/>
        <a:buSzPct val="92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Tx/>
        <a:buSzPct val="92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Tx/>
        <a:buSzPct val="92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Tx/>
        <a:buSzPct val="92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603FC3-F937-B785-988A-CDE47BF38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36E8D1-6EFD-F5B1-2B3C-CB6E77D0136E}"/>
              </a:ext>
            </a:extLst>
          </p:cNvPr>
          <p:cNvSpPr/>
          <p:nvPr/>
        </p:nvSpPr>
        <p:spPr>
          <a:xfrm>
            <a:off x="64654" y="64654"/>
            <a:ext cx="12062691" cy="6741727"/>
          </a:xfrm>
          <a:prstGeom prst="rect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2609820-CD1F-8388-89E4-92B44D206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A24349E6-86F0-5A55-4E44-21C87A75D92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81194" y="2495445"/>
            <a:ext cx="10993546" cy="59032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People riding bikes on a path&#10;&#10;AI-generated content may be incorrect.">
            <a:extLst>
              <a:ext uri="{FF2B5EF4-FFF2-40B4-BE49-F238E27FC236}">
                <a16:creationId xmlns:a16="http://schemas.microsoft.com/office/drawing/2014/main" id="{45506D45-A46D-89C5-31CB-6C0A45CEF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4" y="164752"/>
            <a:ext cx="11863151" cy="65284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54A689-BB44-1FDE-1B06-B7A295925E6A}"/>
              </a:ext>
            </a:extLst>
          </p:cNvPr>
          <p:cNvSpPr/>
          <p:nvPr/>
        </p:nvSpPr>
        <p:spPr>
          <a:xfrm>
            <a:off x="159840" y="164751"/>
            <a:ext cx="11872319" cy="6528498"/>
          </a:xfrm>
          <a:prstGeom prst="rect">
            <a:avLst/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18" name="Rectangle: Single Corner Rounded 17">
            <a:extLst>
              <a:ext uri="{FF2B5EF4-FFF2-40B4-BE49-F238E27FC236}">
                <a16:creationId xmlns:a16="http://schemas.microsoft.com/office/drawing/2014/main" id="{B5DF2BA7-5239-8AA6-40FB-9B90F8BE3792}"/>
              </a:ext>
            </a:extLst>
          </p:cNvPr>
          <p:cNvSpPr/>
          <p:nvPr/>
        </p:nvSpPr>
        <p:spPr>
          <a:xfrm>
            <a:off x="146539" y="2667166"/>
            <a:ext cx="6805378" cy="4026083"/>
          </a:xfrm>
          <a:prstGeom prst="round1Rect">
            <a:avLst>
              <a:gd name="adj" fmla="val 7104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6661A00-239F-DA13-AFCC-A2816B5B10CF}"/>
              </a:ext>
            </a:extLst>
          </p:cNvPr>
          <p:cNvSpPr txBox="1">
            <a:spLocks/>
          </p:cNvSpPr>
          <p:nvPr/>
        </p:nvSpPr>
        <p:spPr>
          <a:xfrm>
            <a:off x="480984" y="3522845"/>
            <a:ext cx="6169198" cy="15446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500" b="1" kern="1200" cap="none" baseline="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River Region Bike Walk Update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2BC4122-F9CF-5A83-4521-B94107D4DA5B}"/>
              </a:ext>
            </a:extLst>
          </p:cNvPr>
          <p:cNvSpPr txBox="1">
            <a:spLocks/>
          </p:cNvSpPr>
          <p:nvPr/>
        </p:nvSpPr>
        <p:spPr>
          <a:xfrm>
            <a:off x="480984" y="5308995"/>
            <a:ext cx="6169198" cy="768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cap="none" dirty="0">
                <a:latin typeface="Roboto" panose="02000000000000000000" pitchFamily="2" charset="0"/>
                <a:ea typeface="Roboto" panose="02000000000000000000" pitchFamily="2" charset="0"/>
              </a:rPr>
              <a:t>Final Report</a:t>
            </a:r>
            <a:endParaRPr lang="en-US" i="1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i="1" cap="none" dirty="0">
                <a:latin typeface="Roboto" panose="02000000000000000000" pitchFamily="2" charset="0"/>
                <a:ea typeface="Roboto" panose="02000000000000000000" pitchFamily="2" charset="0"/>
              </a:rPr>
              <a:t>January 20 &amp; 22, 2026</a:t>
            </a:r>
          </a:p>
        </p:txBody>
      </p:sp>
      <p:pic>
        <p:nvPicPr>
          <p:cNvPr id="1026" name="Picture 2" descr="Montgomery Metropolitan Planning Organization">
            <a:extLst>
              <a:ext uri="{FF2B5EF4-FFF2-40B4-BE49-F238E27FC236}">
                <a16:creationId xmlns:a16="http://schemas.microsoft.com/office/drawing/2014/main" id="{430F19A7-79BE-57CB-79CC-83D513221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0" y="2770161"/>
            <a:ext cx="1220021" cy="5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C1CEF7BE-250D-7E25-D114-6092092A4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5" y="255889"/>
            <a:ext cx="1784288" cy="59943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E1817E9-2FA5-E1E2-9361-F663FED60A5C}"/>
              </a:ext>
            </a:extLst>
          </p:cNvPr>
          <p:cNvCxnSpPr>
            <a:cxnSpLocks/>
          </p:cNvCxnSpPr>
          <p:nvPr/>
        </p:nvCxnSpPr>
        <p:spPr>
          <a:xfrm>
            <a:off x="480984" y="5144141"/>
            <a:ext cx="6076227" cy="0"/>
          </a:xfrm>
          <a:prstGeom prst="line">
            <a:avLst/>
          </a:prstGeom>
          <a:ln w="38100">
            <a:solidFill>
              <a:srgbClr val="236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504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35673F-A969-0247-1B3B-4AC1CBC1E60E}"/>
              </a:ext>
            </a:extLst>
          </p:cNvPr>
          <p:cNvSpPr/>
          <p:nvPr/>
        </p:nvSpPr>
        <p:spPr>
          <a:xfrm>
            <a:off x="4244742" y="4074264"/>
            <a:ext cx="1636294" cy="536237"/>
          </a:xfrm>
          <a:prstGeom prst="rect">
            <a:avLst/>
          </a:prstGeom>
          <a:solidFill>
            <a:srgbClr val="D2E8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080143-45A3-D3C2-EE60-3756CE11C6A5}"/>
              </a:ext>
            </a:extLst>
          </p:cNvPr>
          <p:cNvSpPr/>
          <p:nvPr/>
        </p:nvSpPr>
        <p:spPr>
          <a:xfrm>
            <a:off x="7276700" y="5188016"/>
            <a:ext cx="1636294" cy="647666"/>
          </a:xfrm>
          <a:prstGeom prst="rect">
            <a:avLst/>
          </a:prstGeom>
          <a:solidFill>
            <a:srgbClr val="D2E8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B53FE7-B39A-D7E6-AD37-14776A0BE71B}"/>
              </a:ext>
            </a:extLst>
          </p:cNvPr>
          <p:cNvSpPr/>
          <p:nvPr/>
        </p:nvSpPr>
        <p:spPr>
          <a:xfrm>
            <a:off x="3205213" y="5188016"/>
            <a:ext cx="1636294" cy="647666"/>
          </a:xfrm>
          <a:prstGeom prst="rect">
            <a:avLst/>
          </a:prstGeom>
          <a:solidFill>
            <a:srgbClr val="D2E8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48E175-78DF-9527-6909-9109055C8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Schedule</a:t>
            </a:r>
          </a:p>
        </p:txBody>
      </p:sp>
      <p:pic>
        <p:nvPicPr>
          <p:cNvPr id="4" name="Picture 3" descr="A diagram of a diagram&#10;&#10;AI-generated content may be incorrect.">
            <a:extLst>
              <a:ext uri="{FF2B5EF4-FFF2-40B4-BE49-F238E27FC236}">
                <a16:creationId xmlns:a16="http://schemas.microsoft.com/office/drawing/2014/main" id="{5A062588-C19F-9F94-6627-4C09B40FA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1808892"/>
            <a:ext cx="10920091" cy="39882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F9584C-B8E1-CD6A-E0EE-43A3CA8C6C6C}"/>
              </a:ext>
            </a:extLst>
          </p:cNvPr>
          <p:cNvSpPr/>
          <p:nvPr/>
        </p:nvSpPr>
        <p:spPr>
          <a:xfrm>
            <a:off x="211757" y="6135453"/>
            <a:ext cx="1636294" cy="536237"/>
          </a:xfrm>
          <a:prstGeom prst="rect">
            <a:avLst/>
          </a:prstGeom>
          <a:solidFill>
            <a:srgbClr val="D2E8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CABCC9-27ED-181A-1E9E-2EF379B1E3C5}"/>
              </a:ext>
            </a:extLst>
          </p:cNvPr>
          <p:cNvSpPr txBox="1"/>
          <p:nvPr/>
        </p:nvSpPr>
        <p:spPr>
          <a:xfrm>
            <a:off x="211757" y="6234294"/>
            <a:ext cx="1636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Public Meeting</a:t>
            </a:r>
          </a:p>
        </p:txBody>
      </p:sp>
    </p:spTree>
    <p:extLst>
      <p:ext uri="{BB962C8B-B14F-4D97-AF65-F5344CB8AC3E}">
        <p14:creationId xmlns:p14="http://schemas.microsoft.com/office/powerpoint/2010/main" val="3570622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166DF-0847-764B-2083-20052F79C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9CC27-C08A-5E93-9F21-1FCBB3E62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95231"/>
            <a:ext cx="11029615" cy="493619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Executive Summary</a:t>
            </a:r>
            <a:br>
              <a:rPr lang="en-US" sz="2000" dirty="0"/>
            </a:br>
            <a:r>
              <a:rPr lang="en-US" sz="2000" dirty="0"/>
              <a:t>01	Introduction</a:t>
            </a:r>
            <a:br>
              <a:rPr lang="en-US" sz="2000" dirty="0"/>
            </a:br>
            <a:r>
              <a:rPr lang="en-US" sz="2000" dirty="0"/>
              <a:t>02	Existing Conditions</a:t>
            </a:r>
            <a:br>
              <a:rPr lang="en-US" sz="2000" dirty="0"/>
            </a:br>
            <a:r>
              <a:rPr lang="en-US" sz="2000" dirty="0"/>
              <a:t>03	Public Outreach</a:t>
            </a:r>
            <a:br>
              <a:rPr lang="en-US" sz="2000" dirty="0"/>
            </a:br>
            <a:r>
              <a:rPr lang="en-US" sz="2000" dirty="0"/>
              <a:t>04	Methods</a:t>
            </a:r>
            <a:br>
              <a:rPr lang="en-US" sz="2000" dirty="0"/>
            </a:br>
            <a:r>
              <a:rPr lang="en-US" sz="2000" dirty="0"/>
              <a:t>05	Project Prioritization &amp; Recommendations</a:t>
            </a:r>
            <a:br>
              <a:rPr lang="en-US" sz="2000" dirty="0"/>
            </a:br>
            <a:r>
              <a:rPr lang="en-US" sz="2000" dirty="0"/>
              <a:t>06	Funding Strategies</a:t>
            </a:r>
            <a:br>
              <a:rPr lang="en-US" sz="2000" dirty="0"/>
            </a:br>
            <a:r>
              <a:rPr lang="en-US" sz="2000" dirty="0"/>
              <a:t>07	Plan Implementation</a:t>
            </a:r>
            <a:br>
              <a:rPr lang="en-US" sz="2000" dirty="0"/>
            </a:br>
            <a:r>
              <a:rPr lang="en-US" sz="2000" dirty="0"/>
              <a:t>08	Conclusion</a:t>
            </a:r>
            <a:br>
              <a:rPr lang="en-US" sz="2000" dirty="0"/>
            </a:br>
            <a:endParaRPr lang="en-US" sz="20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Appendix</a:t>
            </a:r>
            <a:br>
              <a:rPr lang="en-US" sz="2000" dirty="0"/>
            </a:br>
            <a:r>
              <a:rPr lang="en-US" sz="2000" dirty="0"/>
              <a:t>A	Project Priority List</a:t>
            </a:r>
            <a:br>
              <a:rPr lang="en-US" sz="2000" dirty="0"/>
            </a:br>
            <a:r>
              <a:rPr lang="en-US" sz="2000" dirty="0"/>
              <a:t>B	Project Recommendation Maps</a:t>
            </a:r>
            <a:br>
              <a:rPr lang="en-US" sz="2000" dirty="0"/>
            </a:br>
            <a:r>
              <a:rPr lang="en-US" sz="2000" dirty="0"/>
              <a:t>C	Public Survey Results</a:t>
            </a:r>
            <a:br>
              <a:rPr lang="en-US" sz="2000" dirty="0"/>
            </a:br>
            <a:r>
              <a:rPr lang="en-US" sz="2000" dirty="0"/>
              <a:t>D	Design Guidelines</a:t>
            </a:r>
          </a:p>
        </p:txBody>
      </p:sp>
      <p:pic>
        <p:nvPicPr>
          <p:cNvPr id="5" name="Picture 4" descr="A brochure of a river region bike walk update&#10;&#10;AI-generated content may be incorrect.">
            <a:extLst>
              <a:ext uri="{FF2B5EF4-FFF2-40B4-BE49-F238E27FC236}">
                <a16:creationId xmlns:a16="http://schemas.microsoft.com/office/drawing/2014/main" id="{1187E0E0-132D-98D5-4DAE-567973BB4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948" y="389539"/>
            <a:ext cx="4775786" cy="618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47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map of a town&#10;&#10;AI-generated content may be incorrect.">
            <a:extLst>
              <a:ext uri="{FF2B5EF4-FFF2-40B4-BE49-F238E27FC236}">
                <a16:creationId xmlns:a16="http://schemas.microsoft.com/office/drawing/2014/main" id="{821E87B0-9BBC-3FA9-41A2-442F0C99D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627" y="1597271"/>
            <a:ext cx="7451826" cy="4967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1EBD01-7D4B-3F2B-BD1C-867A4F764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Comment Period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D88E9-809C-FF62-AE63-7910C4DE7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595232"/>
            <a:ext cx="4183990" cy="4263568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Two projects were added via public comment: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Town of Coosada</a:t>
            </a:r>
            <a:endParaRPr lang="es-ES" b="1" dirty="0"/>
          </a:p>
          <a:p>
            <a:r>
              <a:rPr lang="en-US" dirty="0"/>
              <a:t>Airport Road</a:t>
            </a:r>
            <a:endParaRPr lang="es-ES" dirty="0"/>
          </a:p>
          <a:p>
            <a:pPr lvl="1"/>
            <a:r>
              <a:rPr lang="en-US" dirty="0"/>
              <a:t>3.2 miles of paved shoulder from Coosada Rd. to AL State Route 14</a:t>
            </a:r>
          </a:p>
          <a:p>
            <a:r>
              <a:rPr lang="en-US" dirty="0"/>
              <a:t>Coosada Road/Rucker Road</a:t>
            </a:r>
            <a:endParaRPr lang="es-ES" dirty="0"/>
          </a:p>
          <a:p>
            <a:pPr lvl="1"/>
            <a:r>
              <a:rPr lang="en-US" dirty="0"/>
              <a:t>4.9 miles of paved shoulder from Coosada Rd. @ Coosada Pkwy. to Rucker Road @ Lucky Town Road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B4F627-DA44-C473-7EE4-C4E587FFC3B3}"/>
              </a:ext>
            </a:extLst>
          </p:cNvPr>
          <p:cNvGrpSpPr/>
          <p:nvPr/>
        </p:nvGrpSpPr>
        <p:grpSpPr>
          <a:xfrm>
            <a:off x="9959661" y="4064861"/>
            <a:ext cx="1850265" cy="276999"/>
            <a:chOff x="5943318" y="2879926"/>
            <a:chExt cx="968759" cy="469677"/>
          </a:xfrm>
        </p:grpSpPr>
        <p:sp>
          <p:nvSpPr>
            <p:cNvPr id="7" name="Callout: Line 6">
              <a:extLst>
                <a:ext uri="{FF2B5EF4-FFF2-40B4-BE49-F238E27FC236}">
                  <a16:creationId xmlns:a16="http://schemas.microsoft.com/office/drawing/2014/main" id="{414664D2-68B0-30D7-D52C-00445C4EC38F}"/>
                </a:ext>
              </a:extLst>
            </p:cNvPr>
            <p:cNvSpPr/>
            <p:nvPr/>
          </p:nvSpPr>
          <p:spPr>
            <a:xfrm>
              <a:off x="5943318" y="2879926"/>
              <a:ext cx="968759" cy="461665"/>
            </a:xfrm>
            <a:prstGeom prst="borderCallout1">
              <a:avLst>
                <a:gd name="adj1" fmla="val 99949"/>
                <a:gd name="adj2" fmla="val 49607"/>
                <a:gd name="adj3" fmla="val 316575"/>
                <a:gd name="adj4" fmla="val -35422"/>
              </a:avLst>
            </a:prstGeom>
            <a:solidFill>
              <a:srgbClr val="FFFFFF">
                <a:alpha val="89804"/>
              </a:srgbClr>
            </a:solidFill>
            <a:ln>
              <a:solidFill>
                <a:schemeClr val="tx1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CDA0D7-E646-8886-935F-A69FD48CBA52}"/>
                </a:ext>
              </a:extLst>
            </p:cNvPr>
            <p:cNvSpPr txBox="1"/>
            <p:nvPr/>
          </p:nvSpPr>
          <p:spPr>
            <a:xfrm>
              <a:off x="5943318" y="2879926"/>
              <a:ext cx="968759" cy="469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Coosada Rd./Rucker Rd.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5C547DF-83E3-55C3-7874-C19D7D89C3F9}"/>
              </a:ext>
            </a:extLst>
          </p:cNvPr>
          <p:cNvGrpSpPr/>
          <p:nvPr/>
        </p:nvGrpSpPr>
        <p:grpSpPr>
          <a:xfrm>
            <a:off x="5394163" y="3801298"/>
            <a:ext cx="1218112" cy="288197"/>
            <a:chOff x="5241481" y="3483057"/>
            <a:chExt cx="1218112" cy="646332"/>
          </a:xfrm>
        </p:grpSpPr>
        <p:sp>
          <p:nvSpPr>
            <p:cNvPr id="10" name="Callout: Line 9">
              <a:extLst>
                <a:ext uri="{FF2B5EF4-FFF2-40B4-BE49-F238E27FC236}">
                  <a16:creationId xmlns:a16="http://schemas.microsoft.com/office/drawing/2014/main" id="{7971B2D9-D31E-7B0A-30E2-8DE5B5942664}"/>
                </a:ext>
              </a:extLst>
            </p:cNvPr>
            <p:cNvSpPr/>
            <p:nvPr/>
          </p:nvSpPr>
          <p:spPr>
            <a:xfrm>
              <a:off x="5241481" y="3483058"/>
              <a:ext cx="1218112" cy="646331"/>
            </a:xfrm>
            <a:prstGeom prst="borderCallout1">
              <a:avLst>
                <a:gd name="adj1" fmla="val 99949"/>
                <a:gd name="adj2" fmla="val 49607"/>
                <a:gd name="adj3" fmla="val 126166"/>
                <a:gd name="adj4" fmla="val 139991"/>
              </a:avLst>
            </a:prstGeom>
            <a:solidFill>
              <a:srgbClr val="FFFFFF">
                <a:alpha val="89804"/>
              </a:srgbClr>
            </a:solidFill>
            <a:ln>
              <a:solidFill>
                <a:schemeClr val="tx1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5C5910-09D7-64E6-5F6A-0226266DFE42}"/>
                </a:ext>
              </a:extLst>
            </p:cNvPr>
            <p:cNvSpPr txBox="1"/>
            <p:nvPr/>
          </p:nvSpPr>
          <p:spPr>
            <a:xfrm>
              <a:off x="5241481" y="3483057"/>
              <a:ext cx="1218112" cy="621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Airport Road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930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DD8C7-236A-3A9D-7ACE-2CFD00372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Recommendations</a:t>
            </a:r>
          </a:p>
        </p:txBody>
      </p:sp>
      <p:pic>
        <p:nvPicPr>
          <p:cNvPr id="4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B3AE6EF5-9AF5-2985-076A-FBB62D84B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6" b="11456"/>
          <a:stretch>
            <a:fillRect/>
          </a:stretch>
        </p:blipFill>
        <p:spPr>
          <a:xfrm>
            <a:off x="581193" y="1622738"/>
            <a:ext cx="5845365" cy="50643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D87CE4-2EA6-AE69-5BFD-66F26F43B790}"/>
              </a:ext>
            </a:extLst>
          </p:cNvPr>
          <p:cNvSpPr txBox="1"/>
          <p:nvPr/>
        </p:nvSpPr>
        <p:spPr>
          <a:xfrm>
            <a:off x="7366715" y="1725769"/>
            <a:ext cx="359320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423 Total Projects</a:t>
            </a:r>
          </a:p>
          <a:p>
            <a:r>
              <a:rPr lang="en-US" dirty="0"/>
              <a:t>373 bicycle facilities</a:t>
            </a:r>
          </a:p>
          <a:p>
            <a:r>
              <a:rPr lang="en-US" dirty="0"/>
              <a:t>229 pedestrian facilities</a:t>
            </a:r>
          </a:p>
          <a:p>
            <a:endParaRPr lang="en-US" dirty="0"/>
          </a:p>
          <a:p>
            <a:r>
              <a:rPr lang="en-US" dirty="0"/>
              <a:t>Some facilities benefit cyclists and pedestrians: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Paved shoulders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Advisory bike lanes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Shared use paths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Sidepaths </a:t>
            </a:r>
          </a:p>
        </p:txBody>
      </p:sp>
    </p:spTree>
    <p:extLst>
      <p:ext uri="{BB962C8B-B14F-4D97-AF65-F5344CB8AC3E}">
        <p14:creationId xmlns:p14="http://schemas.microsoft.com/office/powerpoint/2010/main" val="2865717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756B8-B276-E09B-F16D-E7C01B1F3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9793C-99D4-C090-CEC5-29444DEE3927}"/>
              </a:ext>
            </a:extLst>
          </p:cNvPr>
          <p:cNvSpPr txBox="1"/>
          <p:nvPr/>
        </p:nvSpPr>
        <p:spPr>
          <a:xfrm>
            <a:off x="2250447" y="1924722"/>
            <a:ext cx="22860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Plan, design, and implement bike and pedestrian projects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6DEDD2-56AD-3443-E4C2-76BFE8797B9C}"/>
              </a:ext>
            </a:extLst>
          </p:cNvPr>
          <p:cNvSpPr txBox="1"/>
          <p:nvPr/>
        </p:nvSpPr>
        <p:spPr>
          <a:xfrm>
            <a:off x="2250447" y="5245307"/>
            <a:ext cx="228600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Maintain a regional bike and pedestrian infrastructure inventory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46C7BE-EDFD-6841-B688-245C779C401B}"/>
              </a:ext>
            </a:extLst>
          </p:cNvPr>
          <p:cNvSpPr txBox="1"/>
          <p:nvPr/>
        </p:nvSpPr>
        <p:spPr>
          <a:xfrm>
            <a:off x="4998385" y="1924722"/>
            <a:ext cx="3216633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Integrate biking and walking facilities into roadway development and repair plans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0D0FA7-89E3-F33C-46B4-354BBA323A00}"/>
              </a:ext>
            </a:extLst>
          </p:cNvPr>
          <p:cNvSpPr txBox="1"/>
          <p:nvPr/>
        </p:nvSpPr>
        <p:spPr>
          <a:xfrm>
            <a:off x="8846783" y="1370724"/>
            <a:ext cx="2704561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Adopt and apply local policies (Complete Streets, traffic calming, SRTS) and conduct local outreach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78EEA3-902C-AA41-DCA1-BDB66308FAD3}"/>
              </a:ext>
            </a:extLst>
          </p:cNvPr>
          <p:cNvSpPr txBox="1"/>
          <p:nvPr/>
        </p:nvSpPr>
        <p:spPr>
          <a:xfrm>
            <a:off x="8867037" y="5245307"/>
            <a:ext cx="2743768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Partner on development with local governments, developers, and non-profit organizations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D06CCE-4CEB-C698-1BE8-36B91B3CD165}"/>
              </a:ext>
            </a:extLst>
          </p:cNvPr>
          <p:cNvSpPr txBox="1"/>
          <p:nvPr/>
        </p:nvSpPr>
        <p:spPr>
          <a:xfrm>
            <a:off x="5521440" y="5245307"/>
            <a:ext cx="228600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Pursue grant applications at the state, regional, and federal levels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4753F4-203C-3899-C512-22877EA06F40}"/>
              </a:ext>
            </a:extLst>
          </p:cNvPr>
          <p:cNvSpPr/>
          <p:nvPr/>
        </p:nvSpPr>
        <p:spPr>
          <a:xfrm>
            <a:off x="2529190" y="3727532"/>
            <a:ext cx="9260553" cy="574060"/>
          </a:xfrm>
          <a:prstGeom prst="rect">
            <a:avLst/>
          </a:prstGeom>
          <a:solidFill>
            <a:srgbClr val="D8D8D8">
              <a:alpha val="35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50D920-37F0-1AC2-8818-70B63FFB0BE8}"/>
              </a:ext>
            </a:extLst>
          </p:cNvPr>
          <p:cNvCxnSpPr>
            <a:cxnSpLocks/>
          </p:cNvCxnSpPr>
          <p:nvPr/>
        </p:nvCxnSpPr>
        <p:spPr>
          <a:xfrm flipV="1">
            <a:off x="3393447" y="2911659"/>
            <a:ext cx="0" cy="731520"/>
          </a:xfrm>
          <a:prstGeom prst="line">
            <a:avLst/>
          </a:prstGeom>
          <a:ln w="19050">
            <a:solidFill>
              <a:schemeClr val="accent3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F214F2-E12A-807F-5B46-AB7AD81BE3B5}"/>
              </a:ext>
            </a:extLst>
          </p:cNvPr>
          <p:cNvCxnSpPr>
            <a:cxnSpLocks/>
          </p:cNvCxnSpPr>
          <p:nvPr/>
        </p:nvCxnSpPr>
        <p:spPr>
          <a:xfrm flipV="1">
            <a:off x="6664440" y="2911659"/>
            <a:ext cx="0" cy="731520"/>
          </a:xfrm>
          <a:prstGeom prst="line">
            <a:avLst/>
          </a:prstGeom>
          <a:ln w="19050">
            <a:solidFill>
              <a:schemeClr val="accent3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655D19-24DD-A721-A006-075E4DD3BEE4}"/>
              </a:ext>
            </a:extLst>
          </p:cNvPr>
          <p:cNvCxnSpPr>
            <a:cxnSpLocks/>
          </p:cNvCxnSpPr>
          <p:nvPr/>
        </p:nvCxnSpPr>
        <p:spPr>
          <a:xfrm flipV="1">
            <a:off x="10199064" y="2911659"/>
            <a:ext cx="0" cy="731520"/>
          </a:xfrm>
          <a:prstGeom prst="line">
            <a:avLst/>
          </a:prstGeom>
          <a:ln w="19050">
            <a:solidFill>
              <a:schemeClr val="accent3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3DF213-6BF8-34E5-2107-9E5E31B5DDA9}"/>
              </a:ext>
            </a:extLst>
          </p:cNvPr>
          <p:cNvCxnSpPr>
            <a:cxnSpLocks/>
          </p:cNvCxnSpPr>
          <p:nvPr/>
        </p:nvCxnSpPr>
        <p:spPr>
          <a:xfrm>
            <a:off x="3393447" y="4397071"/>
            <a:ext cx="0" cy="731520"/>
          </a:xfrm>
          <a:prstGeom prst="line">
            <a:avLst/>
          </a:prstGeom>
          <a:ln w="19050">
            <a:solidFill>
              <a:schemeClr val="accent3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EEF1085-1AF7-05C5-5E88-4A69E8DFAE90}"/>
              </a:ext>
            </a:extLst>
          </p:cNvPr>
          <p:cNvSpPr/>
          <p:nvPr/>
        </p:nvSpPr>
        <p:spPr>
          <a:xfrm>
            <a:off x="135166" y="3727532"/>
            <a:ext cx="2564741" cy="5740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628D4F-75DD-BF18-B8A7-BDD5BE8A1464}"/>
              </a:ext>
            </a:extLst>
          </p:cNvPr>
          <p:cNvCxnSpPr>
            <a:cxnSpLocks/>
          </p:cNvCxnSpPr>
          <p:nvPr/>
        </p:nvCxnSpPr>
        <p:spPr>
          <a:xfrm>
            <a:off x="6664440" y="4397071"/>
            <a:ext cx="0" cy="731520"/>
          </a:xfrm>
          <a:prstGeom prst="line">
            <a:avLst/>
          </a:prstGeom>
          <a:ln w="19050">
            <a:solidFill>
              <a:schemeClr val="accent3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E1C136-8A3E-A021-9855-353F8E9A5BBE}"/>
              </a:ext>
            </a:extLst>
          </p:cNvPr>
          <p:cNvCxnSpPr>
            <a:cxnSpLocks/>
          </p:cNvCxnSpPr>
          <p:nvPr/>
        </p:nvCxnSpPr>
        <p:spPr>
          <a:xfrm>
            <a:off x="10199064" y="4397071"/>
            <a:ext cx="0" cy="731520"/>
          </a:xfrm>
          <a:prstGeom prst="line">
            <a:avLst/>
          </a:prstGeom>
          <a:ln w="19050">
            <a:solidFill>
              <a:schemeClr val="accent3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3C031F0-F4BE-F742-F0AB-7A96F56BDAD9}"/>
              </a:ext>
            </a:extLst>
          </p:cNvPr>
          <p:cNvSpPr txBox="1"/>
          <p:nvPr/>
        </p:nvSpPr>
        <p:spPr>
          <a:xfrm>
            <a:off x="243190" y="3825282"/>
            <a:ext cx="2286000" cy="369332"/>
          </a:xfrm>
          <a:prstGeom prst="homePlate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Adopt Plan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A0920D-6FD7-36FA-819A-1B69BFD1317E}"/>
              </a:ext>
            </a:extLst>
          </p:cNvPr>
          <p:cNvSpPr txBox="1"/>
          <p:nvPr/>
        </p:nvSpPr>
        <p:spPr>
          <a:xfrm>
            <a:off x="5239967" y="3825282"/>
            <a:ext cx="2733470" cy="369332"/>
          </a:xfrm>
          <a:prstGeom prst="homePlate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Begin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60068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6AF6BB-563A-B05F-86D4-196E486415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953C9-D315-3A7B-42D9-BADE16EE4125}"/>
              </a:ext>
            </a:extLst>
          </p:cNvPr>
          <p:cNvSpPr/>
          <p:nvPr/>
        </p:nvSpPr>
        <p:spPr>
          <a:xfrm>
            <a:off x="64654" y="64654"/>
            <a:ext cx="12062691" cy="6741727"/>
          </a:xfrm>
          <a:prstGeom prst="rect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pic>
        <p:nvPicPr>
          <p:cNvPr id="6" name="Picture 5" descr="A city next to a body of water&#10;&#10;Description automatically generated">
            <a:extLst>
              <a:ext uri="{FF2B5EF4-FFF2-40B4-BE49-F238E27FC236}">
                <a16:creationId xmlns:a16="http://schemas.microsoft.com/office/drawing/2014/main" id="{2CDC17BA-08AA-F893-F077-E60FD19F8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" r="7674" b="7299"/>
          <a:stretch/>
        </p:blipFill>
        <p:spPr>
          <a:xfrm>
            <a:off x="151640" y="164751"/>
            <a:ext cx="11888720" cy="6528498"/>
          </a:xfrm>
          <a:prstGeom prst="rect">
            <a:avLst/>
          </a:prstGeom>
        </p:spPr>
      </p:pic>
      <p:pic>
        <p:nvPicPr>
          <p:cNvPr id="3" name="Picture 2" descr="A person riding a bicycle on a green bike lane&#10;&#10;AI-generated content may be incorrect.">
            <a:extLst>
              <a:ext uri="{FF2B5EF4-FFF2-40B4-BE49-F238E27FC236}">
                <a16:creationId xmlns:a16="http://schemas.microsoft.com/office/drawing/2014/main" id="{82C89327-78A5-E905-7BB5-D3411F323D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2"/>
          <a:stretch/>
        </p:blipFill>
        <p:spPr>
          <a:xfrm>
            <a:off x="144959" y="164751"/>
            <a:ext cx="11887200" cy="6528498"/>
          </a:xfrm>
          <a:prstGeom prst="rect">
            <a:avLst/>
          </a:prstGeom>
        </p:spPr>
      </p:pic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EFAB6953-AFA3-1284-9868-35002FD44288}"/>
              </a:ext>
            </a:extLst>
          </p:cNvPr>
          <p:cNvSpPr/>
          <p:nvPr/>
        </p:nvSpPr>
        <p:spPr>
          <a:xfrm>
            <a:off x="64654" y="4403558"/>
            <a:ext cx="6805378" cy="2402823"/>
          </a:xfrm>
          <a:prstGeom prst="round1Rect">
            <a:avLst>
              <a:gd name="adj" fmla="val 7104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3BF3E6-9073-98E5-D4A5-40B2F3C34527}"/>
              </a:ext>
            </a:extLst>
          </p:cNvPr>
          <p:cNvSpPr/>
          <p:nvPr/>
        </p:nvSpPr>
        <p:spPr>
          <a:xfrm>
            <a:off x="-30532" y="-35443"/>
            <a:ext cx="12062691" cy="6728692"/>
          </a:xfrm>
          <a:prstGeom prst="rect">
            <a:avLst/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E384DF-1511-C553-06C4-4F40C1E2E766}"/>
              </a:ext>
            </a:extLst>
          </p:cNvPr>
          <p:cNvSpPr txBox="1">
            <a:spLocks/>
          </p:cNvSpPr>
          <p:nvPr/>
        </p:nvSpPr>
        <p:spPr>
          <a:xfrm>
            <a:off x="480984" y="5085939"/>
            <a:ext cx="5979974" cy="98669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500" b="1" kern="1200" cap="none" baseline="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6500" dirty="0">
                <a:latin typeface="Roboto" panose="02000000000000000000" pitchFamily="2" charset="0"/>
                <a:ea typeface="Roboto" panose="02000000000000000000" pitchFamily="2" charset="0"/>
              </a:rPr>
              <a:t>Discussion</a:t>
            </a:r>
          </a:p>
        </p:txBody>
      </p:sp>
      <p:pic>
        <p:nvPicPr>
          <p:cNvPr id="11" name="Picture 2" descr="Montgomery Metropolitan Planning Organization">
            <a:extLst>
              <a:ext uri="{FF2B5EF4-FFF2-40B4-BE49-F238E27FC236}">
                <a16:creationId xmlns:a16="http://schemas.microsoft.com/office/drawing/2014/main" id="{12D0DB90-C04B-8E07-F930-0722E2149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960" y="302276"/>
            <a:ext cx="1220021" cy="5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8EB37E7F-9BAE-7E4D-2EE9-42FD67780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5" y="255889"/>
            <a:ext cx="1784288" cy="59943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085F6D-0C9A-7199-2FC3-CA141873F854}"/>
              </a:ext>
            </a:extLst>
          </p:cNvPr>
          <p:cNvCxnSpPr>
            <a:cxnSpLocks/>
          </p:cNvCxnSpPr>
          <p:nvPr/>
        </p:nvCxnSpPr>
        <p:spPr>
          <a:xfrm>
            <a:off x="480984" y="6180919"/>
            <a:ext cx="6076227" cy="0"/>
          </a:xfrm>
          <a:prstGeom prst="line">
            <a:avLst/>
          </a:prstGeom>
          <a:ln w="66675">
            <a:solidFill>
              <a:srgbClr val="236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303643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Custom 8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FC1920"/>
      </a:accent1>
      <a:accent2>
        <a:srgbClr val="FEE502"/>
      </a:accent2>
      <a:accent3>
        <a:srgbClr val="165FAC"/>
      </a:accent3>
      <a:accent4>
        <a:srgbClr val="969FA7"/>
      </a:accent4>
      <a:accent5>
        <a:srgbClr val="6595BF"/>
      </a:accent5>
      <a:accent6>
        <a:srgbClr val="C4E2AF"/>
      </a:accent6>
      <a:hlink>
        <a:srgbClr val="828282"/>
      </a:hlink>
      <a:folHlink>
        <a:srgbClr val="A5A5A5"/>
      </a:folHlink>
    </a:clrScheme>
    <a:fontScheme name="Roboto">
      <a:majorFont>
        <a:latin typeface="Roboto Light"/>
        <a:ea typeface=""/>
        <a:cs typeface=""/>
      </a:majorFont>
      <a:minorFont>
        <a:latin typeface="Roboto"/>
        <a:ea typeface=""/>
        <a:cs typeface="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41119_ProjectKickoffMeeting_TAC.pptx" id="{0A5BE0D8-3B9A-413F-9E02-154A77EBCA37}" vid="{DF7D0A57-0D96-4556-B2D7-081BB66001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TAC_CAC Meeting 2 PP</Template>
  <TotalTime>1</TotalTime>
  <Words>260</Words>
  <Application>Microsoft Office PowerPoint</Application>
  <PresentationFormat>Widescreen</PresentationFormat>
  <Paragraphs>39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Roboto</vt:lpstr>
      <vt:lpstr>Roboto Light</vt:lpstr>
      <vt:lpstr>Wingdings 2</vt:lpstr>
      <vt:lpstr>Dividend</vt:lpstr>
      <vt:lpstr>PowerPoint Presentation</vt:lpstr>
      <vt:lpstr>Project Schedule</vt:lpstr>
      <vt:lpstr>Report Contents</vt:lpstr>
      <vt:lpstr>Public Comment Period Feedback</vt:lpstr>
      <vt:lpstr>Final Recommendations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Pagano, Vincent</dc:creator>
  <cp:lastModifiedBy>Casey Lewis</cp:lastModifiedBy>
  <cp:revision>100</cp:revision>
  <cp:lastPrinted>2025-10-21T15:08:48Z</cp:lastPrinted>
  <dcterms:created xsi:type="dcterms:W3CDTF">2025-07-01T16:58:10Z</dcterms:created>
  <dcterms:modified xsi:type="dcterms:W3CDTF">2026-01-15T19:59:00Z</dcterms:modified>
</cp:coreProperties>
</file>